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EC1E3F-2BB3-48C4-81AC-5BFEC9C25675}" type="datetimeFigureOut">
              <a:rPr lang="es-ES" smtClean="0"/>
              <a:t>16/11/2015</a:t>
            </a:fld>
            <a:endParaRPr lang="es-E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CA7A5D-B349-41D2-883B-C57934B156EA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GIUSTIZIA, CARCERE, PENE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i="1" dirty="0" smtClean="0"/>
              <a:t>Vocabolario</a:t>
            </a:r>
            <a:r>
              <a:rPr lang="es-ES" b="1" i="1" dirty="0" smtClean="0"/>
              <a:t> importante  DIRITTI UMANI</a:t>
            </a:r>
            <a:endParaRPr lang="es-ES" b="1" i="1" dirty="0"/>
          </a:p>
        </p:txBody>
      </p:sp>
      <p:pic>
        <p:nvPicPr>
          <p:cNvPr id="1026" name="Picture 2" descr="C:\Users\221162\AppData\Local\Microsoft\Windows\Temporary Internet Files\Content.IE5\C20FGH4G\giustiz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4" y="685800"/>
            <a:ext cx="305166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21162\AppData\Local\Microsoft\Windows\Temporary Internet Files\Content.IE5\C20FGH4G\Judge_at_des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13031"/>
            <a:ext cx="45815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Delito </a:t>
            </a:r>
            <a:r>
              <a:rPr lang="es-ES" dirty="0" smtClean="0"/>
              <a:t>efferato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800" b="1" i="1" dirty="0" smtClean="0"/>
              <a:t>Crimine </a:t>
            </a:r>
            <a:r>
              <a:rPr lang="es-ES" sz="4800" b="1" i="1" dirty="0" smtClean="0"/>
              <a:t>molto</a:t>
            </a:r>
            <a:r>
              <a:rPr lang="es-ES" sz="4800" b="1" i="1" dirty="0" smtClean="0"/>
              <a:t> VIOLENTO</a:t>
            </a:r>
            <a:endParaRPr lang="es-ES" sz="4800" b="1" i="1" dirty="0"/>
          </a:p>
        </p:txBody>
      </p:sp>
      <p:pic>
        <p:nvPicPr>
          <p:cNvPr id="10242" name="Picture 2" descr="C:\Users\221162\AppData\Local\Microsoft\Windows\Temporary Internet Files\Content.IE5\XWT7DJ12\no_violence_by_shit2009-d38fzz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2667000" cy="34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2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detenuto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b="1" i="1" dirty="0" smtClean="0"/>
              <a:t>CARCERATO</a:t>
            </a:r>
            <a:endParaRPr lang="es-ES" sz="5400" b="1" i="1" dirty="0"/>
          </a:p>
          <a:p>
            <a:pPr marL="0" indent="0">
              <a:buNone/>
            </a:pPr>
            <a:endParaRPr lang="es-ES" sz="5400" b="1" i="1" dirty="0"/>
          </a:p>
        </p:txBody>
      </p:sp>
      <p:pic>
        <p:nvPicPr>
          <p:cNvPr id="11266" name="Picture 2" descr="C:\Users\221162\AppData\Local\Microsoft\Windows\Temporary Internet Files\Content.IE5\9LO8PHIJ\jail_cell_carto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90472"/>
            <a:ext cx="3026229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4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ERGASTOLO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dirty="0" smtClean="0"/>
              <a:t>PENA CONSISTENTE NELLA CARCERAZIONE A VITA.</a:t>
            </a:r>
            <a:endParaRPr lang="es-ES" b="1" i="1" dirty="0"/>
          </a:p>
        </p:txBody>
      </p:sp>
      <p:pic>
        <p:nvPicPr>
          <p:cNvPr id="12290" name="Picture 2" descr="C:\Users\221162\AppData\Local\Microsoft\Windows\Temporary Internet Files\Content.IE5\XWT7DJ12\woman_in_jai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440085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8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ERRORE GUIDIZARIO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dirty="0" smtClean="0"/>
              <a:t>SENTENZA SBAGLIATA CHE PORTA ALLA CONDANNA DI UN INNOCENTE ESECUZIONE.</a:t>
            </a:r>
          </a:p>
          <a:p>
            <a:pPr marL="0" indent="0">
              <a:buNone/>
            </a:pPr>
            <a:endParaRPr lang="es-ES" b="1" i="1" dirty="0"/>
          </a:p>
        </p:txBody>
      </p:sp>
      <p:pic>
        <p:nvPicPr>
          <p:cNvPr id="13315" name="Picture 3" descr="C:\Users\221162\AppData\Local\Microsoft\Windows\Temporary Internet Files\Content.IE5\C20FGH4G\Handcuffed_hands_(line_drawing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4038600" cy="26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5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ESSERE ASSOLTO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4000" b="1" i="1" dirty="0" smtClean="0"/>
              <a:t>ESSERE DICHIARATO INNOCENTE.</a:t>
            </a:r>
          </a:p>
          <a:p>
            <a:pPr marL="0" indent="0">
              <a:buNone/>
            </a:pPr>
            <a:endParaRPr lang="es-ES" b="1" i="1" dirty="0"/>
          </a:p>
        </p:txBody>
      </p:sp>
      <p:pic>
        <p:nvPicPr>
          <p:cNvPr id="14338" name="Picture 2" descr="C:\Users\221162\AppData\Local\Microsoft\Windows\Temporary Internet Files\Content.IE5\9LO8PHIJ\no-mom-guilt-phot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1718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8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FARE APPELLO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dirty="0" smtClean="0"/>
              <a:t>RICORRERE A UN GIUDICE SUPERIORE PER LA RIESAMINAZIONE DI UNA SENTENZA.</a:t>
            </a:r>
          </a:p>
          <a:p>
            <a:pPr marL="0" indent="0">
              <a:buNone/>
            </a:pPr>
            <a:endParaRPr lang="es-ES" b="1" i="1" dirty="0"/>
          </a:p>
        </p:txBody>
      </p:sp>
      <p:pic>
        <p:nvPicPr>
          <p:cNvPr id="15362" name="Picture 2" descr="C:\Users\221162\AppData\Local\Microsoft\Windows\Temporary Internet Files\Content.IE5\GDCUD7UC\8520906035_c83f015acb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7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GIURIA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dirty="0" smtClean="0"/>
              <a:t>COMMISSIONE DI PERSONE CHIAMATE A GIUDICARE L’INNOCENZA DI UNA SENTENZA.</a:t>
            </a:r>
          </a:p>
          <a:p>
            <a:pPr marL="0" indent="0">
              <a:buNone/>
            </a:pPr>
            <a:endParaRPr lang="es-ES" b="1" i="1" dirty="0" smtClean="0"/>
          </a:p>
        </p:txBody>
      </p:sp>
      <p:pic>
        <p:nvPicPr>
          <p:cNvPr id="16386" name="Picture 2" descr="C:\Users\221162\AppData\Local\Microsoft\Windows\Temporary Internet Files\Content.IE5\XWT7DJ12\jur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533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1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GRAZIA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i="1" dirty="0" smtClean="0"/>
              <a:t>PERDONO, RIDUZIONE DI UNA PENA.</a:t>
            </a:r>
          </a:p>
          <a:p>
            <a:pPr marL="0" indent="0" algn="ctr">
              <a:buNone/>
            </a:pPr>
            <a:endParaRPr lang="es-ES" b="1" i="1" dirty="0"/>
          </a:p>
          <a:p>
            <a:pPr marL="0" indent="0" algn="ctr">
              <a:buNone/>
            </a:pPr>
            <a:endParaRPr lang="es-ES" b="1" i="1" dirty="0"/>
          </a:p>
        </p:txBody>
      </p:sp>
      <p:pic>
        <p:nvPicPr>
          <p:cNvPr id="17412" name="Picture 4" descr="C:\Users\221162\AppData\Local\Microsoft\Windows\Temporary Internet Files\Content.IE5\N1MK19YK\419393908_e226edcf88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593848" cy="34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7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IMPARZIALE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i="1" dirty="0" smtClean="0"/>
              <a:t>NEUTRALE, OBIETTIVO</a:t>
            </a:r>
          </a:p>
          <a:p>
            <a:pPr marL="0" indent="0" algn="ctr">
              <a:buNone/>
            </a:pPr>
            <a:endParaRPr lang="es-ES" sz="4400" b="1" i="1" dirty="0"/>
          </a:p>
        </p:txBody>
      </p:sp>
      <p:pic>
        <p:nvPicPr>
          <p:cNvPr id="18434" name="Picture 2" descr="C:\Users\221162\AppData\Local\Microsoft\Windows\Temporary Internet Files\Content.IE5\XTA7JCXK\Giulia-Acquistapac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0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INFRANGERE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i="1" dirty="0" smtClean="0"/>
              <a:t>VIOLARE, TRASGREDIRE, ROMPERE.</a:t>
            </a:r>
          </a:p>
          <a:p>
            <a:pPr marL="0" indent="0" algn="ctr">
              <a:buNone/>
            </a:pPr>
            <a:endParaRPr lang="es-ES" b="1" i="1" dirty="0"/>
          </a:p>
        </p:txBody>
      </p:sp>
      <p:pic>
        <p:nvPicPr>
          <p:cNvPr id="19458" name="Picture 2" descr="C:\Users\221162\AppData\Local\Microsoft\Windows\Temporary Internet Files\Content.IE5\3JDHTPHC\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84507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TRIBUNALE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LUOGO DOVE VIENE AMMINISTRATA LA GIUSTIZIA</a:t>
            </a:r>
            <a:endParaRPr lang="es-ES" sz="3200" b="1" dirty="0"/>
          </a:p>
        </p:txBody>
      </p:sp>
      <p:pic>
        <p:nvPicPr>
          <p:cNvPr id="2050" name="Picture 2" descr="C:\Users\221162\AppData\Local\Microsoft\Windows\Temporary Internet Files\Content.IE5\C20FGH4G\2013-02-ipad-288-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47987"/>
            <a:ext cx="304800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6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PENITENZIARIO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i="1" dirty="0" smtClean="0"/>
              <a:t>CARCERE, PRIGIONE, GALERA</a:t>
            </a:r>
          </a:p>
          <a:p>
            <a:pPr marL="0" indent="0" algn="ctr">
              <a:buNone/>
            </a:pPr>
            <a:endParaRPr lang="es-ES" sz="4000" b="1" i="1" dirty="0"/>
          </a:p>
        </p:txBody>
      </p:sp>
      <p:pic>
        <p:nvPicPr>
          <p:cNvPr id="20482" name="Picture 2" descr="C:\Users\221162\AppData\Local\Microsoft\Windows\Temporary Internet Files\Content.IE5\N1MK19YK\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857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221162\AppData\Local\Microsoft\Windows\Temporary Internet Files\Content.IE5\3JDHTPHC\carcere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42683"/>
            <a:ext cx="392906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INIEZIONE LETALE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INTRODUZIONE CON LA SIRINGA DI SOTANZA CHE PORTANO LA MORTE A UN CONDONNATO.</a:t>
            </a:r>
            <a:endParaRPr lang="es-ES" b="1" dirty="0"/>
          </a:p>
        </p:txBody>
      </p:sp>
      <p:pic>
        <p:nvPicPr>
          <p:cNvPr id="21506" name="Picture 2" descr="C:\Users\221162\AppData\Local\Microsoft\Windows\Temporary Internet Files\Content.IE5\N1MK19YK\banda-bassott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2162175" cy="25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68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VERDETTO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dirty="0" smtClean="0"/>
              <a:t>SENTENZA</a:t>
            </a:r>
          </a:p>
          <a:p>
            <a:pPr marL="0" indent="0">
              <a:buNone/>
            </a:pPr>
            <a:endParaRPr lang="es-ES" b="1" i="1" dirty="0"/>
          </a:p>
        </p:txBody>
      </p:sp>
      <p:pic>
        <p:nvPicPr>
          <p:cNvPr id="22531" name="Picture 3" descr="C:\Users\221162\AppData\Local\Microsoft\Windows\Temporary Internet Files\Content.IE5\N1MK19YK\thumb-giustizi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167063" cy="33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1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GUIDICe</a:t>
            </a:r>
            <a:r>
              <a:rPr lang="es-ES" dirty="0" smtClean="0"/>
              <a:t>/ MAGISTRATO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Persona </a:t>
            </a:r>
            <a:r>
              <a:rPr lang="es-ES" b="1" dirty="0" smtClean="0"/>
              <a:t>responsabile</a:t>
            </a:r>
            <a:r>
              <a:rPr lang="es-ES" b="1" dirty="0" smtClean="0"/>
              <a:t> di </a:t>
            </a:r>
            <a:r>
              <a:rPr lang="es-ES" b="1" dirty="0" smtClean="0"/>
              <a:t>applicare</a:t>
            </a:r>
            <a:r>
              <a:rPr lang="es-ES" b="1" dirty="0" smtClean="0"/>
              <a:t> la </a:t>
            </a:r>
            <a:r>
              <a:rPr lang="es-ES" b="1" dirty="0" smtClean="0"/>
              <a:t>legge</a:t>
            </a:r>
            <a:r>
              <a:rPr lang="es-ES" b="1" dirty="0" smtClean="0"/>
              <a:t>.</a:t>
            </a:r>
            <a:endParaRPr lang="es-ES" b="1" dirty="0"/>
          </a:p>
        </p:txBody>
      </p:sp>
      <p:pic>
        <p:nvPicPr>
          <p:cNvPr id="3075" name="Picture 3" descr="C:\Users\221162\AppData\Local\Microsoft\Windows\Temporary Internet Files\Content.IE5\C20FGH4G\giudic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3" y="2362200"/>
            <a:ext cx="3302882" cy="34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5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Applicare</a:t>
            </a:r>
            <a:r>
              <a:rPr lang="es-ES" dirty="0" smtClean="0"/>
              <a:t> la </a:t>
            </a:r>
            <a:r>
              <a:rPr lang="es-ES" dirty="0" smtClean="0"/>
              <a:t>legge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/>
              <a:t>Mettere</a:t>
            </a:r>
            <a:r>
              <a:rPr lang="es-ES" b="1" i="1" dirty="0" smtClean="0"/>
              <a:t> in </a:t>
            </a:r>
            <a:r>
              <a:rPr lang="es-ES" b="1" i="1" dirty="0" smtClean="0"/>
              <a:t>atto</a:t>
            </a:r>
            <a:r>
              <a:rPr lang="es-ES" b="1" i="1" dirty="0" smtClean="0"/>
              <a:t>, </a:t>
            </a:r>
            <a:r>
              <a:rPr lang="es-ES" b="1" i="1" dirty="0" smtClean="0"/>
              <a:t>fare</a:t>
            </a:r>
            <a:r>
              <a:rPr lang="es-ES" b="1" i="1" dirty="0" smtClean="0"/>
              <a:t> </a:t>
            </a:r>
            <a:r>
              <a:rPr lang="es-ES" b="1" i="1" dirty="0" smtClean="0"/>
              <a:t>valere</a:t>
            </a:r>
            <a:r>
              <a:rPr lang="es-ES" b="1" i="1" dirty="0" smtClean="0"/>
              <a:t> la </a:t>
            </a:r>
            <a:r>
              <a:rPr lang="es-ES" b="1" i="1" dirty="0" smtClean="0"/>
              <a:t>legge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098" name="Picture 2" descr="C:\Users\221162\AppData\Local\Microsoft\Windows\Temporary Internet Files\Content.IE5\TXGOR4NY\giudic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27527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Arresti</a:t>
            </a:r>
            <a:r>
              <a:rPr lang="es-ES" dirty="0" smtClean="0"/>
              <a:t> </a:t>
            </a:r>
            <a:r>
              <a:rPr lang="es-ES" dirty="0" smtClean="0"/>
              <a:t>domiciliari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/>
              <a:t>Pena alternativa consistente </a:t>
            </a:r>
            <a:r>
              <a:rPr lang="es-ES" b="1" i="1" dirty="0" smtClean="0"/>
              <a:t>nella</a:t>
            </a:r>
            <a:r>
              <a:rPr lang="es-ES" b="1" i="1" dirty="0" smtClean="0"/>
              <a:t> “</a:t>
            </a:r>
            <a:r>
              <a:rPr lang="es-ES" b="1" i="1" dirty="0" smtClean="0"/>
              <a:t>carcerazione”presso</a:t>
            </a:r>
            <a:r>
              <a:rPr lang="es-ES" b="1" i="1" dirty="0" smtClean="0"/>
              <a:t> la </a:t>
            </a:r>
            <a:r>
              <a:rPr lang="es-ES" b="1" i="1" dirty="0" smtClean="0"/>
              <a:t>propria</a:t>
            </a:r>
            <a:r>
              <a:rPr lang="es-ES" b="1" i="1" dirty="0" smtClean="0"/>
              <a:t> </a:t>
            </a:r>
            <a:r>
              <a:rPr lang="es-ES" b="1" i="1" dirty="0" smtClean="0"/>
              <a:t>abitzione</a:t>
            </a:r>
            <a:r>
              <a:rPr lang="es-ES" b="1" i="1" dirty="0" smtClean="0"/>
              <a:t>.</a:t>
            </a:r>
            <a:endParaRPr lang="es-ES" b="1" i="1" dirty="0"/>
          </a:p>
        </p:txBody>
      </p:sp>
      <p:pic>
        <p:nvPicPr>
          <p:cNvPr id="5122" name="Picture 2" descr="C:\Users\221162\AppData\Local\Microsoft\Windows\Temporary Internet Files\Content.IE5\GDCUD7UC\opfreedom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0617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0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colpelvole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/>
              <a:t>Chi e </a:t>
            </a:r>
            <a:r>
              <a:rPr lang="es-ES" b="1" i="1" dirty="0" smtClean="0"/>
              <a:t>responsabile</a:t>
            </a:r>
            <a:r>
              <a:rPr lang="es-ES" b="1" i="1" dirty="0" smtClean="0"/>
              <a:t> di un crimine.</a:t>
            </a:r>
          </a:p>
          <a:p>
            <a:endParaRPr lang="es-ES" b="1" i="1" dirty="0"/>
          </a:p>
        </p:txBody>
      </p:sp>
      <p:pic>
        <p:nvPicPr>
          <p:cNvPr id="6146" name="Picture 2" descr="C:\Users\221162\AppData\Local\Microsoft\Windows\Temporary Internet Files\Content.IE5\9LO8PHIJ\guilt-Macbet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3470"/>
            <a:ext cx="3238500" cy="32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Commetere</a:t>
            </a:r>
            <a:r>
              <a:rPr lang="es-ES" dirty="0" smtClean="0"/>
              <a:t> un reato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/>
              <a:t>Fare</a:t>
            </a:r>
            <a:r>
              <a:rPr lang="es-ES" b="1" i="1" dirty="0" smtClean="0"/>
              <a:t> un crimine</a:t>
            </a:r>
            <a:endParaRPr lang="es-ES" b="1" i="1" dirty="0"/>
          </a:p>
        </p:txBody>
      </p:sp>
      <p:pic>
        <p:nvPicPr>
          <p:cNvPr id="7170" name="Picture 2" descr="C:\Users\221162\AppData\Local\Microsoft\Windows\Temporary Internet Files\Content.IE5\9LO8PHIJ\120px-Crim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325506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2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condannato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/>
              <a:t>Persona a cui viene imposta una pena per </a:t>
            </a:r>
            <a:r>
              <a:rPr lang="es-ES" b="1" i="1" dirty="0" smtClean="0"/>
              <a:t>il</a:t>
            </a:r>
            <a:r>
              <a:rPr lang="es-ES" b="1" i="1" dirty="0" smtClean="0"/>
              <a:t> reato che ha </a:t>
            </a:r>
            <a:r>
              <a:rPr lang="es-ES" b="1" i="1" dirty="0" smtClean="0"/>
              <a:t>comesso</a:t>
            </a:r>
            <a:r>
              <a:rPr lang="es-ES" b="1" i="1" dirty="0" smtClean="0"/>
              <a:t>.</a:t>
            </a:r>
          </a:p>
          <a:p>
            <a:endParaRPr lang="es-ES" dirty="0"/>
          </a:p>
        </p:txBody>
      </p:sp>
      <p:pic>
        <p:nvPicPr>
          <p:cNvPr id="8194" name="Picture 2" descr="C:\Users\221162\AppData\Local\Microsoft\Windows\Temporary Internet Files\Content.IE5\N1MK19YK\criminal-portra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667000"/>
            <a:ext cx="452957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delinquente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/>
              <a:t>Un </a:t>
            </a:r>
            <a:r>
              <a:rPr lang="es-ES" b="1" i="1" dirty="0" smtClean="0"/>
              <a:t>criminale</a:t>
            </a:r>
            <a:endParaRPr lang="es-ES" b="1" i="1" dirty="0" smtClean="0"/>
          </a:p>
          <a:p>
            <a:endParaRPr lang="es-ES" b="1" i="1" dirty="0"/>
          </a:p>
        </p:txBody>
      </p:sp>
      <p:pic>
        <p:nvPicPr>
          <p:cNvPr id="9219" name="Picture 3" descr="C:\Users\221162\AppData\Local\Microsoft\Windows\Temporary Internet Files\Content.IE5\VNW374TQ\20020802164830_10-113-232-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35713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35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185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GIUSTIZIA, CARCERE, PENE</vt:lpstr>
      <vt:lpstr>TRIBUNALE</vt:lpstr>
      <vt:lpstr>GUIDICe/ MAGISTRATO</vt:lpstr>
      <vt:lpstr>Applicare la legge</vt:lpstr>
      <vt:lpstr>Arresti domiciliari</vt:lpstr>
      <vt:lpstr>colpelvole</vt:lpstr>
      <vt:lpstr>Commetere un reato</vt:lpstr>
      <vt:lpstr>condannato</vt:lpstr>
      <vt:lpstr>delinquente</vt:lpstr>
      <vt:lpstr>Delito efferato</vt:lpstr>
      <vt:lpstr>detenuto</vt:lpstr>
      <vt:lpstr>ERGASTOLO</vt:lpstr>
      <vt:lpstr>ERRORE GUIDIZARIO</vt:lpstr>
      <vt:lpstr>ESSERE ASSOLTO</vt:lpstr>
      <vt:lpstr>FARE APPELLO</vt:lpstr>
      <vt:lpstr>GIURIA</vt:lpstr>
      <vt:lpstr>GRAZIA</vt:lpstr>
      <vt:lpstr>IMPARZIALE</vt:lpstr>
      <vt:lpstr>INFRANGERE</vt:lpstr>
      <vt:lpstr>PENITENZIARIO</vt:lpstr>
      <vt:lpstr>INIEZIONE LETALE</vt:lpstr>
      <vt:lpstr>VERDETTO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GIUSTIZIA, CARCERE, PENE</dc:title>
  <dc:creator>Llapur, Ileana</dc:creator>
  <cp:lastModifiedBy>Llapur, Ileana</cp:lastModifiedBy>
  <cp:revision>7</cp:revision>
  <dcterms:created xsi:type="dcterms:W3CDTF">2015-11-16T12:05:32Z</dcterms:created>
  <dcterms:modified xsi:type="dcterms:W3CDTF">2015-11-16T13:56:02Z</dcterms:modified>
</cp:coreProperties>
</file>